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64"/>
  </p:notesMasterIdLst>
  <p:sldIdLst>
    <p:sldId id="256" r:id="rId2"/>
    <p:sldId id="325" r:id="rId3"/>
    <p:sldId id="257" r:id="rId4"/>
    <p:sldId id="258" r:id="rId5"/>
    <p:sldId id="262" r:id="rId6"/>
    <p:sldId id="265" r:id="rId7"/>
    <p:sldId id="272" r:id="rId8"/>
    <p:sldId id="322" r:id="rId9"/>
    <p:sldId id="273" r:id="rId10"/>
    <p:sldId id="274" r:id="rId11"/>
    <p:sldId id="275" r:id="rId12"/>
    <p:sldId id="278" r:id="rId13"/>
    <p:sldId id="313" r:id="rId14"/>
    <p:sldId id="314" r:id="rId15"/>
    <p:sldId id="277" r:id="rId16"/>
    <p:sldId id="276" r:id="rId17"/>
    <p:sldId id="315" r:id="rId18"/>
    <p:sldId id="279" r:id="rId19"/>
    <p:sldId id="268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303" r:id="rId29"/>
    <p:sldId id="291" r:id="rId30"/>
    <p:sldId id="292" r:id="rId31"/>
    <p:sldId id="316" r:id="rId32"/>
    <p:sldId id="324" r:id="rId33"/>
    <p:sldId id="293" r:id="rId34"/>
    <p:sldId id="307" r:id="rId35"/>
    <p:sldId id="318" r:id="rId36"/>
    <p:sldId id="295" r:id="rId37"/>
    <p:sldId id="317" r:id="rId38"/>
    <p:sldId id="296" r:id="rId39"/>
    <p:sldId id="320" r:id="rId40"/>
    <p:sldId id="266" r:id="rId41"/>
    <p:sldId id="297" r:id="rId42"/>
    <p:sldId id="299" r:id="rId43"/>
    <p:sldId id="298" r:id="rId44"/>
    <p:sldId id="301" r:id="rId45"/>
    <p:sldId id="312" r:id="rId46"/>
    <p:sldId id="300" r:id="rId47"/>
    <p:sldId id="302" r:id="rId48"/>
    <p:sldId id="304" r:id="rId49"/>
    <p:sldId id="294" r:id="rId50"/>
    <p:sldId id="305" r:id="rId51"/>
    <p:sldId id="319" r:id="rId52"/>
    <p:sldId id="306" r:id="rId53"/>
    <p:sldId id="261" r:id="rId54"/>
    <p:sldId id="323" r:id="rId55"/>
    <p:sldId id="308" r:id="rId56"/>
    <p:sldId id="309" r:id="rId57"/>
    <p:sldId id="267" r:id="rId58"/>
    <p:sldId id="263" r:id="rId59"/>
    <p:sldId id="270" r:id="rId60"/>
    <p:sldId id="271" r:id="rId61"/>
    <p:sldId id="264" r:id="rId62"/>
    <p:sldId id="310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85" autoAdjust="0"/>
  </p:normalViewPr>
  <p:slideViewPr>
    <p:cSldViewPr snapToGrid="0" snapToObjects="1">
      <p:cViewPr varScale="1">
        <p:scale>
          <a:sx n="82" d="100"/>
          <a:sy n="82" d="100"/>
        </p:scale>
        <p:origin x="-160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76FB4-E3A1-F34C-93DC-E080FF060876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3FA66-0327-564C-815D-B2047F8B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49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-sWa517Yh4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youtube.com/watch?v=_THJi4aDKNU" TargetMode="External"/><Relationship Id="rId4" Type="http://schemas.openxmlformats.org/officeDocument/2006/relationships/hyperlink" Target="http://www.youtube.com/watch?v=eKWEMh4dyOI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Rot="1" noChangeAspect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362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Doritos taco 375 million sold last year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 15,000 new jobs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Places to get them more involved?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what do you guys think?  What do you think of when you hear Tostitos?</a:t>
            </a:r>
          </a:p>
          <a:p>
            <a:r>
              <a:rPr lang="en-US" baseline="0" dirty="0" smtClean="0"/>
              <a:t>Stop and talk to your neighbor for 3 minutes about differences b/t old and new Tostitos advertising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3FA66-0327-564C-815D-B2047F8B6F1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6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       How it ‘really’ works. That is, what kinds things you do in a normal day or your goals as a brand manager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       Any ‘war stories’ or ways it goes wrong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       past projects that have interesting outcomes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       What kinds of careers you might have doing this kind of thing and how to prepare yourself and make yourself an appealing candidate for a job like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3FA66-0327-564C-815D-B2047F8B6F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0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CEO of</a:t>
            </a:r>
            <a:r>
              <a:rPr lang="en-US" baseline="0" dirty="0" smtClean="0"/>
              <a:t> your product or brand or portfolio, whatever the scope if, you are like an entrepreneur with the resources and of course input of a large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3FA66-0327-564C-815D-B2047F8B6F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13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Pricing</a:t>
            </a:r>
            <a:r>
              <a:rPr lang="en-US" baseline="0" dirty="0" smtClean="0"/>
              <a:t> plays a big role too!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3FA66-0327-564C-815D-B2047F8B6F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42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 When you make something no one hates, no one loves it.</a:t>
            </a:r>
          </a:p>
          <a:p>
            <a:r>
              <a:rPr lang="en-US" b="0" dirty="0" smtClean="0"/>
              <a:t>– </a:t>
            </a:r>
            <a:r>
              <a:rPr lang="en-US" b="0" dirty="0" err="1" smtClean="0"/>
              <a:t>Tibor</a:t>
            </a:r>
            <a:r>
              <a:rPr lang="en-US" b="0" dirty="0" smtClean="0"/>
              <a:t> </a:t>
            </a:r>
            <a:r>
              <a:rPr lang="en-US" b="0" dirty="0" err="1" smtClean="0"/>
              <a:t>Kalman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Talk about the party ethnographies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3FA66-0327-564C-815D-B2047F8B6F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7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Guess who </a:t>
            </a:r>
            <a:r>
              <a:rPr lang="en-US" dirty="0" err="1" smtClean="0"/>
              <a:t>Santitas</a:t>
            </a:r>
            <a:r>
              <a:rPr lang="en-US" dirty="0" smtClean="0"/>
              <a:t> was fighting?  Not an effective </a:t>
            </a:r>
            <a:r>
              <a:rPr lang="en-US" dirty="0" err="1" smtClean="0"/>
              <a:t>multibrand</a:t>
            </a:r>
            <a:r>
              <a:rPr lang="en-US" dirty="0" smtClean="0"/>
              <a:t> strategy!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3FA66-0327-564C-815D-B2047F8B6F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Life is a party!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3FA66-0327-564C-815D-B2047F8B6F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49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Compare:</a:t>
            </a:r>
          </a:p>
          <a:p>
            <a:r>
              <a:rPr lang="en-US" dirty="0" smtClean="0">
                <a:hlinkClick r:id="rId3"/>
              </a:rPr>
              <a:t>http://www.youtube.com/watch?v=t-sWa517Yh4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With:</a:t>
            </a:r>
          </a:p>
          <a:p>
            <a:r>
              <a:rPr lang="en-US" dirty="0" smtClean="0">
                <a:hlinkClick r:id="rId4"/>
              </a:rPr>
              <a:t>http://www.youtube.com/watch?v=eKWEMh4dyOI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5"/>
              </a:rPr>
              <a:t>http://www.youtube.com/watch?v=_THJi4aDKNU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3FA66-0327-564C-815D-B2047F8B6F1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29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</a:t>
            </a:r>
            <a:r>
              <a:rPr lang="en-US" dirty="0" err="1" smtClean="0"/>
              <a:t>truckdrivers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3FA66-0327-564C-815D-B2047F8B6F1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6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March 20,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March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March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March 20,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March 20, 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March 20,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March 20,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March 20,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March 20,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March 20,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March 20,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March 20,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gif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gif"/><Relationship Id="rId1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www.youtube.com/watch?v=t-sWa517Yh4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://www.youtube.com/watch?v=t-sWa517Yh4" TargetMode="External"/><Relationship Id="rId7" Type="http://schemas.openxmlformats.org/officeDocument/2006/relationships/hyperlink" Target="http://www.youtube.com/watch?v=eKWEMh4dyO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hyperlink" Target="http://www.youtube.com/watch?v=_THJi4aDKNU" TargetMode="Externa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BRAND WARRIOR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8208682" cy="914400"/>
          </a:xfrm>
        </p:spPr>
        <p:txBody>
          <a:bodyPr>
            <a:noAutofit/>
          </a:bodyPr>
          <a:lstStyle/>
          <a:p>
            <a:r>
              <a:rPr lang="en-US" i="1" cap="none" dirty="0" smtClean="0">
                <a:latin typeface="Arial Black"/>
                <a:cs typeface="Arial Black"/>
              </a:rPr>
              <a:t>Tales from the frontline of Brand Marketing</a:t>
            </a:r>
          </a:p>
          <a:p>
            <a:endParaRPr lang="en-US" cap="none" dirty="0" smtClean="0">
              <a:latin typeface="Arial Black"/>
              <a:cs typeface="Arial Black"/>
            </a:endParaRPr>
          </a:p>
          <a:p>
            <a:pPr algn="r"/>
            <a:r>
              <a:rPr lang="en-US" cap="none" dirty="0" smtClean="0">
                <a:latin typeface="Arial Black"/>
                <a:cs typeface="Arial Black"/>
              </a:rPr>
              <a:t>By Ellen Copaken</a:t>
            </a:r>
          </a:p>
          <a:p>
            <a:pPr algn="r"/>
            <a:r>
              <a:rPr lang="en-US" cap="none" dirty="0" smtClean="0">
                <a:latin typeface="Arial Black"/>
                <a:cs typeface="Arial Black"/>
              </a:rPr>
              <a:t>MARCH 21, 2013</a:t>
            </a:r>
            <a:endParaRPr lang="en-US" cap="none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0535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402087"/>
            <a:ext cx="5791200" cy="1371600"/>
          </a:xfrm>
        </p:spPr>
        <p:txBody>
          <a:bodyPr/>
          <a:lstStyle/>
          <a:p>
            <a:r>
              <a:rPr lang="en-US" dirty="0" smtClean="0"/>
              <a:t>Track the business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99" y="1105132"/>
            <a:ext cx="8339173" cy="55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9944" y="-169012"/>
            <a:ext cx="5791200" cy="1371600"/>
          </a:xfrm>
        </p:spPr>
        <p:txBody>
          <a:bodyPr/>
          <a:lstStyle/>
          <a:p>
            <a:r>
              <a:rPr lang="en-US" dirty="0" smtClean="0"/>
              <a:t>Refresh packaging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3" y="1422720"/>
            <a:ext cx="3009900" cy="270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1407586"/>
            <a:ext cx="3771900" cy="215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214" y="4114796"/>
            <a:ext cx="1377451" cy="26779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87" y="4280217"/>
            <a:ext cx="2611192" cy="25085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3668184"/>
            <a:ext cx="3975228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692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Manage communications and promotions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733" y="262466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FSI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524318"/>
            <a:ext cx="7289800" cy="52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5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463732"/>
            <a:ext cx="75692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… From times square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4" y="969513"/>
            <a:ext cx="8436102" cy="56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500719"/>
            <a:ext cx="75692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… To the weekly circular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9" y="870880"/>
            <a:ext cx="7532211" cy="58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new products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1094"/>
          <a:stretch/>
        </p:blipFill>
        <p:spPr>
          <a:xfrm>
            <a:off x="6467213" y="3368765"/>
            <a:ext cx="2428166" cy="3525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027" y="288185"/>
            <a:ext cx="3327400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9505" b="10267"/>
          <a:stretch/>
        </p:blipFill>
        <p:spPr>
          <a:xfrm>
            <a:off x="135624" y="4874631"/>
            <a:ext cx="4310091" cy="1909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186" y="2812888"/>
            <a:ext cx="2389320" cy="2957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24" y="1697632"/>
            <a:ext cx="4048053" cy="30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426745"/>
            <a:ext cx="5791200" cy="1371600"/>
          </a:xfrm>
        </p:spPr>
        <p:txBody>
          <a:bodyPr/>
          <a:lstStyle/>
          <a:p>
            <a:r>
              <a:rPr lang="en-US" dirty="0" smtClean="0"/>
              <a:t>Lead taskforce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59410"/>
            <a:ext cx="8136405" cy="54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402087"/>
            <a:ext cx="8077200" cy="1371600"/>
          </a:xfrm>
        </p:spPr>
        <p:txBody>
          <a:bodyPr/>
          <a:lstStyle/>
          <a:p>
            <a:r>
              <a:rPr lang="en-US" dirty="0" smtClean="0"/>
              <a:t>Whatever else it takes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2" y="1105133"/>
            <a:ext cx="4034134" cy="2753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818" y="1105133"/>
            <a:ext cx="4142946" cy="2753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72" y="4020057"/>
            <a:ext cx="4142946" cy="2717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818" y="4020057"/>
            <a:ext cx="4319899" cy="271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Success is measured by . . 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0"/>
            <a:ext cx="636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Business Results +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591734" y="3115734"/>
            <a:ext cx="636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You Did to Impact the Business +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77067" y="3945467"/>
            <a:ext cx="636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Your “People” Skills and Contributions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24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18"/>
            <a:ext cx="7772400" cy="3821643"/>
          </a:xfrm>
        </p:spPr>
        <p:txBody>
          <a:bodyPr/>
          <a:lstStyle/>
          <a:p>
            <a:r>
              <a:rPr lang="en-US" sz="6000" dirty="0" smtClean="0"/>
              <a:t>Case study #1</a:t>
            </a:r>
            <a:endParaRPr lang="en-US" sz="8000" dirty="0"/>
          </a:p>
        </p:txBody>
      </p:sp>
      <p:pic>
        <p:nvPicPr>
          <p:cNvPr id="8" name="Picture 7" descr="tostitos_log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987360"/>
            <a:ext cx="5319183" cy="316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1671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317500" y="2838450"/>
            <a:ext cx="8580438" cy="3060700"/>
          </a:xfrm>
        </p:spPr>
        <p:txBody>
          <a:bodyPr/>
          <a:lstStyle/>
          <a:p>
            <a:pPr algn="r"/>
            <a:r>
              <a:rPr lang="en-US" sz="3600" b="0">
                <a:solidFill>
                  <a:schemeClr val="bg1"/>
                </a:solidFill>
                <a:latin typeface="Century Gothic" charset="0"/>
              </a:rPr>
              <a:t>"Don't be afraid to take a big step when one is indicated. You can't cross a chasm in two small jumps." </a:t>
            </a:r>
          </a:p>
          <a:p>
            <a:pPr algn="r"/>
            <a:r>
              <a:rPr lang="en-US" sz="2800" b="0">
                <a:solidFill>
                  <a:schemeClr val="bg1"/>
                </a:solidFill>
                <a:latin typeface="Century Gothic" charset="0"/>
              </a:rPr>
              <a:t>- David Lloyd George </a:t>
            </a:r>
          </a:p>
        </p:txBody>
      </p:sp>
    </p:spTree>
    <p:extLst>
      <p:ext uri="{BB962C8B-B14F-4D97-AF65-F5344CB8AC3E}">
        <p14:creationId xmlns:p14="http://schemas.microsoft.com/office/powerpoint/2010/main" val="145905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56400" cy="1371600"/>
          </a:xfrm>
        </p:spPr>
        <p:txBody>
          <a:bodyPr/>
          <a:lstStyle/>
          <a:p>
            <a:r>
              <a:rPr lang="en-US" dirty="0" smtClean="0"/>
              <a:t>The situation (2010)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Tostitos was 30 years old (launched in 1980) and sales were declining every quarter since 2008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As one of Frito Lay’s largest and most profitable businesses, it was weighing down corporate profits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Recent efforts to make the product healthier (WHOLE GRAINS, ALL NATURAL) were not paying off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competitive environment had become very crowded with regional and private label tortilla chips</a:t>
            </a:r>
            <a:endParaRPr lang="en-US" dirty="0"/>
          </a:p>
        </p:txBody>
      </p:sp>
      <p:pic>
        <p:nvPicPr>
          <p:cNvPr id="6" name="Picture 5" descr="tostitos_log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2" y="152718"/>
            <a:ext cx="1280669" cy="7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Company</a:t>
            </a:r>
          </a:p>
          <a:p>
            <a:r>
              <a:rPr lang="en-US" sz="3200" dirty="0" smtClean="0"/>
              <a:t>Consumer</a:t>
            </a:r>
          </a:p>
          <a:p>
            <a:r>
              <a:rPr lang="en-US" sz="3200" dirty="0" smtClean="0"/>
              <a:t>Competition</a:t>
            </a:r>
          </a:p>
          <a:p>
            <a:r>
              <a:rPr lang="en-US" sz="3200" dirty="0" smtClean="0"/>
              <a:t>Customers</a:t>
            </a:r>
          </a:p>
        </p:txBody>
      </p:sp>
      <p:pic>
        <p:nvPicPr>
          <p:cNvPr id="4" name="Picture 3" descr="tostitos_log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2" y="152718"/>
            <a:ext cx="1280669" cy="7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4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42038" cy="1371600"/>
          </a:xfrm>
        </p:spPr>
        <p:txBody>
          <a:bodyPr/>
          <a:lstStyle/>
          <a:p>
            <a:r>
              <a:rPr lang="en-US" dirty="0" smtClean="0"/>
              <a:t>Digging into company . .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3873"/>
            <a:ext cx="7620000" cy="43735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Sales declining fastest in the West and middle-low income areas</a:t>
            </a:r>
            <a:endParaRPr lang="en-US" sz="1800" dirty="0"/>
          </a:p>
        </p:txBody>
      </p:sp>
      <p:pic>
        <p:nvPicPr>
          <p:cNvPr id="4" name="Picture 3" descr="tostitos_log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2" y="152718"/>
            <a:ext cx="1280669" cy="761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42" y="2049421"/>
            <a:ext cx="6879258" cy="45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According to consumers . .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70" y="3012724"/>
            <a:ext cx="7620000" cy="3113439"/>
          </a:xfrm>
        </p:spPr>
        <p:txBody>
          <a:bodyPr/>
          <a:lstStyle/>
          <a:p>
            <a:r>
              <a:rPr lang="en-US" i="1" dirty="0" smtClean="0"/>
              <a:t>“I like Tostitos.”</a:t>
            </a:r>
          </a:p>
        </p:txBody>
      </p:sp>
      <p:pic>
        <p:nvPicPr>
          <p:cNvPr id="4" name="Picture 3" descr="tostitos_logo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2" y="152718"/>
            <a:ext cx="1280669" cy="761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937" y="1806640"/>
            <a:ext cx="5767352" cy="4676570"/>
          </a:xfrm>
          <a:prstGeom prst="rect">
            <a:avLst/>
          </a:prstGeom>
          <a:effectLst>
            <a:glow rad="304800">
              <a:schemeClr val="tx1">
                <a:alpha val="85000"/>
              </a:schemeClr>
            </a:glow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37253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5917649" cy="1371600"/>
          </a:xfrm>
        </p:spPr>
        <p:txBody>
          <a:bodyPr/>
          <a:lstStyle/>
          <a:p>
            <a:r>
              <a:rPr lang="en-US" dirty="0" smtClean="0"/>
              <a:t>Competition was a tale of two cities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95867" y="1499502"/>
            <a:ext cx="4123605" cy="639762"/>
          </a:xfrm>
        </p:spPr>
        <p:txBody>
          <a:bodyPr/>
          <a:lstStyle/>
          <a:p>
            <a:r>
              <a:rPr lang="en-US" dirty="0" smtClean="0"/>
              <a:t>Cheap and cheerful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567077" y="1499502"/>
            <a:ext cx="3291840" cy="639762"/>
          </a:xfrm>
        </p:spPr>
        <p:txBody>
          <a:bodyPr/>
          <a:lstStyle/>
          <a:p>
            <a:r>
              <a:rPr lang="en-US" dirty="0" smtClean="0"/>
              <a:t>Premium gourmet</a:t>
            </a:r>
            <a:endParaRPr lang="en-US" dirty="0"/>
          </a:p>
        </p:txBody>
      </p:sp>
      <p:pic>
        <p:nvPicPr>
          <p:cNvPr id="9" name="Picture 8" descr="tostitos_log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2" y="152718"/>
            <a:ext cx="1280669" cy="761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93" y="2435891"/>
            <a:ext cx="1614366" cy="2272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3" y="4906535"/>
            <a:ext cx="1470341" cy="1695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3" y="2239535"/>
            <a:ext cx="1524000" cy="266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934" y="4785900"/>
            <a:ext cx="3048000" cy="181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6587" y="2478867"/>
            <a:ext cx="1467932" cy="23338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4022" y="4707962"/>
            <a:ext cx="1631952" cy="22761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/>
          <a:srcRect l="24951" r="23920" b="8117"/>
          <a:stretch/>
        </p:blipFill>
        <p:spPr>
          <a:xfrm>
            <a:off x="7140528" y="2159487"/>
            <a:ext cx="1809870" cy="271041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909362" y="1953759"/>
            <a:ext cx="24425" cy="486760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541" y="4707962"/>
            <a:ext cx="1933717" cy="2341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/>
          <a:srcRect l="10131" r="12628" b="5400"/>
          <a:stretch/>
        </p:blipFill>
        <p:spPr>
          <a:xfrm>
            <a:off x="5153613" y="2212531"/>
            <a:ext cx="1962492" cy="26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33666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Plus, a big competitor in our own house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60025" y="2695199"/>
            <a:ext cx="2031999" cy="204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smtClean="0"/>
              <a:t>$2</a:t>
            </a:r>
            <a:endParaRPr lang="en-US" sz="115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998449" y="6193780"/>
            <a:ext cx="281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(AKA The Fighting Brand)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001" y="1883843"/>
            <a:ext cx="2730500" cy="4203700"/>
          </a:xfrm>
          <a:prstGeom prst="rect">
            <a:avLst/>
          </a:prstGeom>
        </p:spPr>
      </p:pic>
      <p:pic>
        <p:nvPicPr>
          <p:cNvPr id="12" name="Picture 11" descr="tostitos_log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2" y="152718"/>
            <a:ext cx="1280669" cy="7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740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Customers agreed . .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Tostitos was overpriced and lost its distinction</a:t>
            </a:r>
            <a:endParaRPr lang="en-US" dirty="0"/>
          </a:p>
        </p:txBody>
      </p:sp>
      <p:pic>
        <p:nvPicPr>
          <p:cNvPr id="4" name="Picture 3" descr="tostitos_log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2" y="152718"/>
            <a:ext cx="1280669" cy="761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79508"/>
            <a:ext cx="3467100" cy="234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036" y="2185453"/>
            <a:ext cx="2018779" cy="1645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378" y="4642657"/>
            <a:ext cx="2728854" cy="1819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4833" b="35254"/>
          <a:stretch/>
        </p:blipFill>
        <p:spPr>
          <a:xfrm>
            <a:off x="1433227" y="5377452"/>
            <a:ext cx="2857500" cy="8547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100" y="2535745"/>
            <a:ext cx="2198361" cy="17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4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Tostitos was not worth paying more for</a:t>
            </a:r>
            <a:endParaRPr lang="en-US" sz="5400" dirty="0"/>
          </a:p>
        </p:txBody>
      </p:sp>
      <p:pic>
        <p:nvPicPr>
          <p:cNvPr id="4" name="Picture 3" descr="tostitos_log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2" y="152718"/>
            <a:ext cx="1280669" cy="7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8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 insight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Health was not a differentiator of  tortilla chips</a:t>
            </a:r>
            <a:endParaRPr lang="en-US" sz="5400" dirty="0"/>
          </a:p>
        </p:txBody>
      </p:sp>
      <p:pic>
        <p:nvPicPr>
          <p:cNvPr id="4" name="Picture 3" descr="tostitos_log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2" y="152718"/>
            <a:ext cx="1280669" cy="7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8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79" y="2893350"/>
            <a:ext cx="2800374" cy="361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841" y="2868928"/>
            <a:ext cx="2389861" cy="361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560"/>
            <a:ext cx="7620000" cy="4373563"/>
          </a:xfrm>
        </p:spPr>
        <p:txBody>
          <a:bodyPr/>
          <a:lstStyle/>
          <a:p>
            <a:r>
              <a:rPr lang="en-US" dirty="0" smtClean="0"/>
              <a:t>Step 1: Fix the business by managing a portfolio   (</a:t>
            </a:r>
            <a:r>
              <a:rPr lang="en-US" dirty="0" err="1" smtClean="0"/>
              <a:t>multibranding</a:t>
            </a:r>
            <a:r>
              <a:rPr lang="en-US" dirty="0" smtClean="0"/>
              <a:t> strategy)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68928"/>
            <a:ext cx="2350793" cy="36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1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526" b="6526"/>
          <a:stretch>
            <a:fillRect/>
          </a:stretch>
        </p:blipFill>
        <p:spPr>
          <a:xfrm>
            <a:off x="-28686" y="1676628"/>
            <a:ext cx="9027435" cy="51813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107" y="3211853"/>
            <a:ext cx="1577757" cy="434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276" y="2949889"/>
            <a:ext cx="2094158" cy="51200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540211" y="2338517"/>
            <a:ext cx="2224223" cy="2616650"/>
            <a:chOff x="-1767023" y="475836"/>
            <a:chExt cx="2224223" cy="2616650"/>
          </a:xfrm>
        </p:grpSpPr>
        <p:sp>
          <p:nvSpPr>
            <p:cNvPr id="18" name="Rounded Rectangle 17"/>
            <p:cNvSpPr/>
            <p:nvPr/>
          </p:nvSpPr>
          <p:spPr>
            <a:xfrm>
              <a:off x="-1767023" y="475836"/>
              <a:ext cx="2224223" cy="2616650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gm.gi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4768" y="662853"/>
              <a:ext cx="748112" cy="748112"/>
            </a:xfrm>
            <a:prstGeom prst="rect">
              <a:avLst/>
            </a:prstGeom>
          </p:spPr>
        </p:pic>
        <p:pic>
          <p:nvPicPr>
            <p:cNvPr id="8" name="Picture 7" descr="PR-LOGO1-UPS%20logo%20jpg.jp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03580" y="649047"/>
              <a:ext cx="631739" cy="748112"/>
            </a:xfrm>
            <a:prstGeom prst="rect">
              <a:avLst/>
            </a:prstGeom>
          </p:spPr>
        </p:pic>
        <p:pic>
          <p:nvPicPr>
            <p:cNvPr id="9" name="Picture 8" descr="logo_moa_sm.jp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0268" y="1845532"/>
              <a:ext cx="910212" cy="642503"/>
            </a:xfrm>
            <a:prstGeom prst="rect">
              <a:avLst/>
            </a:prstGeom>
          </p:spPr>
        </p:pic>
        <p:pic>
          <p:nvPicPr>
            <p:cNvPr id="10" name="Picture 9" descr="Marriott%20logo%20low%20res.jpg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94" t="25636" b="40845"/>
            <a:stretch/>
          </p:blipFill>
          <p:spPr>
            <a:xfrm>
              <a:off x="-1123479" y="2596345"/>
              <a:ext cx="958554" cy="391790"/>
            </a:xfrm>
            <a:prstGeom prst="rect">
              <a:avLst/>
            </a:prstGeom>
          </p:spPr>
        </p:pic>
        <p:pic>
          <p:nvPicPr>
            <p:cNvPr id="11" name="Picture 10" descr="sponsorship.gif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09"/>
            <a:stretch/>
          </p:blipFill>
          <p:spPr>
            <a:xfrm>
              <a:off x="-1710088" y="1900756"/>
              <a:ext cx="1136990" cy="5241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/>
            <a:srcRect t="28332" b="31844"/>
            <a:stretch/>
          </p:blipFill>
          <p:spPr>
            <a:xfrm>
              <a:off x="-1227905" y="1496706"/>
              <a:ext cx="1173420" cy="29124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23176" y="4519531"/>
            <a:ext cx="2499653" cy="2067026"/>
            <a:chOff x="742911" y="4202882"/>
            <a:chExt cx="2499653" cy="2067026"/>
          </a:xfrm>
        </p:grpSpPr>
        <p:sp>
          <p:nvSpPr>
            <p:cNvPr id="3" name="Rounded Rectangle 2"/>
            <p:cNvSpPr/>
            <p:nvPr/>
          </p:nvSpPr>
          <p:spPr>
            <a:xfrm>
              <a:off x="742911" y="4202882"/>
              <a:ext cx="2499653" cy="2067026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FL logo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302" y="4839211"/>
              <a:ext cx="1270000" cy="812800"/>
            </a:xfrm>
            <a:prstGeom prst="rect">
              <a:avLst/>
            </a:prstGeom>
          </p:spPr>
        </p:pic>
        <p:pic>
          <p:nvPicPr>
            <p:cNvPr id="15" name="Picture 14" descr="doritos_logo_vert.JP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953" y="4279712"/>
              <a:ext cx="882408" cy="683865"/>
            </a:xfrm>
            <a:prstGeom prst="rect">
              <a:avLst/>
            </a:prstGeom>
          </p:spPr>
        </p:pic>
        <p:pic>
          <p:nvPicPr>
            <p:cNvPr id="16" name="Picture 15" descr="lays_logo.JPG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56" y="4279712"/>
              <a:ext cx="803637" cy="803637"/>
            </a:xfrm>
            <a:prstGeom prst="rect">
              <a:avLst/>
            </a:prstGeom>
          </p:spPr>
        </p:pic>
        <p:pic>
          <p:nvPicPr>
            <p:cNvPr id="14" name="Picture 13" descr="cheetos_logo.JPG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351" y="5590365"/>
              <a:ext cx="992820" cy="580800"/>
            </a:xfrm>
            <a:prstGeom prst="rect">
              <a:avLst/>
            </a:prstGeom>
          </p:spPr>
        </p:pic>
        <p:pic>
          <p:nvPicPr>
            <p:cNvPr id="17" name="Picture 16" descr="tostitos_logo.JPG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784" y="5608268"/>
              <a:ext cx="855612" cy="509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70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7395344" cy="4373563"/>
          </a:xfrm>
        </p:spPr>
        <p:txBody>
          <a:bodyPr/>
          <a:lstStyle/>
          <a:p>
            <a:r>
              <a:rPr lang="en-US" dirty="0" smtClean="0"/>
              <a:t>Step 2: Reinvigorate the Tostitos brand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464247"/>
            <a:ext cx="8128000" cy="381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70240" y="5845311"/>
            <a:ext cx="338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Brand personality = social</a:t>
            </a:r>
          </a:p>
        </p:txBody>
      </p:sp>
    </p:spTree>
    <p:extLst>
      <p:ext uri="{BB962C8B-B14F-4D97-AF65-F5344CB8AC3E}">
        <p14:creationId xmlns:p14="http://schemas.microsoft.com/office/powerpoint/2010/main" val="34400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12" y="857272"/>
            <a:ext cx="4473591" cy="6009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" y="857272"/>
            <a:ext cx="4413055" cy="6009523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96651"/>
            <a:ext cx="7772400" cy="587163"/>
          </a:xfrm>
        </p:spPr>
        <p:txBody>
          <a:bodyPr/>
          <a:lstStyle/>
          <a:p>
            <a:r>
              <a:rPr lang="en-US" dirty="0" smtClean="0"/>
              <a:t>Does this feel very social?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96651"/>
            <a:ext cx="7772400" cy="587163"/>
          </a:xfrm>
        </p:spPr>
        <p:txBody>
          <a:bodyPr/>
          <a:lstStyle/>
          <a:p>
            <a:r>
              <a:rPr lang="en-US" dirty="0" smtClean="0"/>
              <a:t>How about this?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5" y="1326792"/>
            <a:ext cx="8329148" cy="46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2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Party!!!!!!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199" y="228601"/>
            <a:ext cx="8365067" cy="1066800"/>
          </a:xfrm>
        </p:spPr>
        <p:txBody>
          <a:bodyPr>
            <a:noAutofit/>
          </a:bodyPr>
          <a:lstStyle/>
          <a:p>
            <a:r>
              <a:rPr lang="en-US" sz="3600" dirty="0"/>
              <a:t>Tostitos new positioning</a:t>
            </a:r>
          </a:p>
        </p:txBody>
      </p:sp>
    </p:spTree>
    <p:extLst>
      <p:ext uri="{BB962C8B-B14F-4D97-AF65-F5344CB8AC3E}">
        <p14:creationId xmlns:p14="http://schemas.microsoft.com/office/powerpoint/2010/main" val="378936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66" y="3278036"/>
            <a:ext cx="2984500" cy="2730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70900" cy="1371600"/>
          </a:xfrm>
        </p:spPr>
        <p:txBody>
          <a:bodyPr/>
          <a:lstStyle/>
          <a:p>
            <a:r>
              <a:rPr lang="en-US" dirty="0" smtClean="0"/>
              <a:t>Brand re-launch at fiesta bowl 2012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3" y="1875841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843" r="8068"/>
          <a:stretch/>
        </p:blipFill>
        <p:spPr>
          <a:xfrm>
            <a:off x="6674748" y="3484034"/>
            <a:ext cx="2253352" cy="303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77" y="4284134"/>
            <a:ext cx="3632200" cy="223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469" y="1178519"/>
            <a:ext cx="3158631" cy="200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11852" cy="5903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 advertising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57" y="2677789"/>
            <a:ext cx="4064000" cy="2286000"/>
          </a:xfrm>
          <a:prstGeom prst="rect">
            <a:avLst/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052" y="4220740"/>
            <a:ext cx="4064000" cy="2286000"/>
          </a:xfrm>
          <a:prstGeom prst="rect">
            <a:avLst/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5052" y="1732090"/>
            <a:ext cx="40640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2297" y="999738"/>
            <a:ext cx="260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FROM: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43543" y="967472"/>
            <a:ext cx="260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6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3: Make Tostitos worth $4 a bag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6" y="2259033"/>
            <a:ext cx="4139108" cy="4332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328" y="2259032"/>
            <a:ext cx="4187858" cy="433226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05651" y="3577822"/>
            <a:ext cx="1221236" cy="9524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38"/>
            <a:ext cx="8325364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Updated packaging and enhanced product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28" y="1466851"/>
            <a:ext cx="5890242" cy="5432112"/>
          </a:xfrm>
          <a:prstGeom prst="rect">
            <a:avLst/>
          </a:prstGeom>
        </p:spPr>
      </p:pic>
      <p:sp>
        <p:nvSpPr>
          <p:cNvPr id="8" name="Explosion 2 7"/>
          <p:cNvSpPr/>
          <p:nvPr/>
        </p:nvSpPr>
        <p:spPr>
          <a:xfrm>
            <a:off x="6282086" y="1904906"/>
            <a:ext cx="2500478" cy="1864376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Now even tastier!</a:t>
            </a:r>
            <a:endParaRPr lang="en-US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4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Positive, sales flattened in 1</a:t>
            </a:r>
            <a:r>
              <a:rPr lang="en-US" baseline="30000" dirty="0" smtClean="0"/>
              <a:t>st</a:t>
            </a:r>
            <a:r>
              <a:rPr lang="en-US" dirty="0" smtClean="0"/>
              <a:t> half of 2012 and grew balance of year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Profit growth went from negative to flat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Brand momentum positive (social media buzz, p-scores)</a:t>
            </a:r>
          </a:p>
        </p:txBody>
      </p:sp>
      <p:pic>
        <p:nvPicPr>
          <p:cNvPr id="4" name="Picture 3" descr="tostitos_log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2" y="152718"/>
            <a:ext cx="1280669" cy="7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041619" cy="4373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importance of being different: brand distinction is key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Need to manage the brand and the business at the same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Beware of competitors inside your own house</a:t>
            </a:r>
          </a:p>
        </p:txBody>
      </p:sp>
      <p:pic>
        <p:nvPicPr>
          <p:cNvPr id="4" name="Picture 3" descr="tostitos_log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2" y="152718"/>
            <a:ext cx="1280669" cy="7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6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Day in the Life of a Brand Manager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2 Case Studies: </a:t>
            </a:r>
          </a:p>
          <a:p>
            <a:pPr marL="914400" lvl="1" indent="-457200"/>
            <a:r>
              <a:rPr lang="en-US" sz="2400" dirty="0" smtClean="0"/>
              <a:t>Brand re-positioning: Tostitos</a:t>
            </a:r>
          </a:p>
          <a:p>
            <a:pPr marL="914400" lvl="1" indent="-457200"/>
            <a:r>
              <a:rPr lang="en-US" sz="2400" dirty="0"/>
              <a:t>New brand launch: Flat </a:t>
            </a:r>
            <a:r>
              <a:rPr lang="en-US" sz="2400" dirty="0" smtClean="0"/>
              <a:t>Earth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Brand Marketing Careers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359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93640"/>
            <a:ext cx="7772400" cy="4321175"/>
          </a:xfrm>
        </p:spPr>
        <p:txBody>
          <a:bodyPr/>
          <a:lstStyle/>
          <a:p>
            <a:r>
              <a:rPr lang="en-US" sz="6000" dirty="0" smtClean="0"/>
              <a:t>Case study #2</a:t>
            </a:r>
            <a:r>
              <a:rPr lang="en-US" sz="8000" dirty="0" smtClean="0"/>
              <a:t/>
            </a:r>
            <a:br>
              <a:rPr lang="en-US" sz="8000" dirty="0" smtClean="0"/>
            </a:br>
            <a:endParaRPr lang="en-US" sz="8000" dirty="0"/>
          </a:p>
        </p:txBody>
      </p:sp>
      <p:pic>
        <p:nvPicPr>
          <p:cNvPr id="5" name="Picture 4" descr="LogoFlyingPig9_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5" y="2842089"/>
            <a:ext cx="5250071" cy="32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09467" cy="1371600"/>
          </a:xfrm>
        </p:spPr>
        <p:txBody>
          <a:bodyPr/>
          <a:lstStyle/>
          <a:p>
            <a:r>
              <a:rPr lang="en-US" dirty="0" smtClean="0"/>
              <a:t>The challenge (2006)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Management asked a small group of women to launch a new snack brand that would appeal to them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Leverage R&amp;D product breakthroughs in “</a:t>
            </a:r>
            <a:r>
              <a:rPr lang="en-US" dirty="0" err="1" smtClean="0"/>
              <a:t>snackifying</a:t>
            </a:r>
            <a:r>
              <a:rPr lang="en-US" dirty="0" smtClean="0"/>
              <a:t>” fruits and vegetables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Launch in 1 year on a limited budget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Distribute the product using Frito-Lay’s massive direct store delivery system (AKA the truck drivers)</a:t>
            </a:r>
          </a:p>
        </p:txBody>
      </p:sp>
    </p:spTree>
    <p:extLst>
      <p:ext uri="{BB962C8B-B14F-4D97-AF65-F5344CB8AC3E}">
        <p14:creationId xmlns:p14="http://schemas.microsoft.com/office/powerpoint/2010/main" val="10428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Healthy + Tasty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women want</a:t>
            </a:r>
          </a:p>
        </p:txBody>
      </p:sp>
    </p:spTree>
    <p:extLst>
      <p:ext uri="{BB962C8B-B14F-4D97-AF65-F5344CB8AC3E}">
        <p14:creationId xmlns:p14="http://schemas.microsoft.com/office/powerpoint/2010/main" val="128614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61867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How do you create a brand that resonates?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" y="3104408"/>
            <a:ext cx="2602163" cy="3643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919663" y="1864792"/>
            <a:ext cx="36830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562" y="3966512"/>
            <a:ext cx="2978109" cy="27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5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flat earth brand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made the impossible, possible?</a:t>
            </a:r>
          </a:p>
          <a:p>
            <a:r>
              <a:rPr lang="en-US" dirty="0" smtClean="0"/>
              <a:t>(What if pigs could fly?)</a:t>
            </a:r>
            <a:endParaRPr lang="en-US" dirty="0"/>
          </a:p>
        </p:txBody>
      </p:sp>
      <p:pic>
        <p:nvPicPr>
          <p:cNvPr id="4" name="Picture 3" descr="LogoFlyingPig9_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5" y="2842089"/>
            <a:ext cx="5250071" cy="32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this a good brand name?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9180"/>
            <a:ext cx="7620000" cy="4373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Suggest the product benefits?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Memorable, distinctive, positive?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Fit the product image?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legal or regulatory restrictions?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Simple and emotional?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LogoFlyingPig9_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06" y="152718"/>
            <a:ext cx="1135269" cy="6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96667" cy="1371600"/>
          </a:xfrm>
        </p:spPr>
        <p:txBody>
          <a:bodyPr/>
          <a:lstStyle/>
          <a:p>
            <a:r>
              <a:rPr lang="en-US" dirty="0" smtClean="0"/>
              <a:t>Lineup of new products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071" y="1748100"/>
            <a:ext cx="2596715" cy="3466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919"/>
          <a:stretch/>
        </p:blipFill>
        <p:spPr>
          <a:xfrm>
            <a:off x="337790" y="1778000"/>
            <a:ext cx="3027199" cy="3436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02466" y="5633659"/>
            <a:ext cx="6093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Plus, </a:t>
            </a:r>
            <a:r>
              <a:rPr lang="en-US" b="1" i="1" dirty="0" smtClean="0"/>
              <a:t>Apple Cinnamon Grove, Garlic and Herb Field, and Peach Mango Paradise</a:t>
            </a:r>
            <a:endParaRPr lang="en-US" b="1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206" r="16083"/>
          <a:stretch/>
        </p:blipFill>
        <p:spPr>
          <a:xfrm>
            <a:off x="3175235" y="1634486"/>
            <a:ext cx="2540184" cy="3696887"/>
          </a:xfrm>
          <a:prstGeom prst="rect">
            <a:avLst/>
          </a:prstGeom>
        </p:spPr>
      </p:pic>
      <p:pic>
        <p:nvPicPr>
          <p:cNvPr id="15" name="Picture 14" descr="LogoFlyingPig9_3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06" y="152718"/>
            <a:ext cx="1135269" cy="6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7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introduction strategy: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17448"/>
              </p:ext>
            </p:extLst>
          </p:nvPr>
        </p:nvGraphicFramePr>
        <p:xfrm>
          <a:off x="643467" y="1921933"/>
          <a:ext cx="7569200" cy="3723031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607733"/>
                <a:gridCol w="2607733"/>
                <a:gridCol w="2353734"/>
              </a:tblGrid>
              <a:tr h="82473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Key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Decision         Points</a:t>
                      </a:r>
                      <a:endParaRPr lang="en-US" sz="18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Textbook recommendation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What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we did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77825">
                <a:tc>
                  <a:txBody>
                    <a:bodyPr/>
                    <a:lstStyle/>
                    <a:p>
                      <a:r>
                        <a:rPr lang="en-US" sz="1800" b="1" i="1" dirty="0" smtClean="0"/>
                        <a:t>Marketing Objective</a:t>
                      </a:r>
                      <a:endParaRPr lang="en-US" sz="1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Awareness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Awareness and Differentiation</a:t>
                      </a:r>
                      <a:endParaRPr lang="en-US" sz="1800" dirty="0"/>
                    </a:p>
                  </a:txBody>
                  <a:tcPr/>
                </a:tc>
              </a:tr>
              <a:tr h="477825">
                <a:tc>
                  <a:txBody>
                    <a:bodyPr/>
                    <a:lstStyle/>
                    <a:p>
                      <a:r>
                        <a:rPr lang="en-US" sz="1800" b="1" i="1" dirty="0" smtClean="0"/>
                        <a:t>Product</a:t>
                      </a:r>
                      <a:endParaRPr lang="en-US" sz="1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One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Product</a:t>
                      </a:r>
                      <a:r>
                        <a:rPr lang="en-US" sz="1800" baseline="0" dirty="0" smtClean="0"/>
                        <a:t> line</a:t>
                      </a:r>
                      <a:endParaRPr lang="en-US" sz="1800" dirty="0"/>
                    </a:p>
                  </a:txBody>
                  <a:tcPr/>
                </a:tc>
              </a:tr>
              <a:tr h="824738">
                <a:tc>
                  <a:txBody>
                    <a:bodyPr/>
                    <a:lstStyle/>
                    <a:p>
                      <a:r>
                        <a:rPr lang="en-US" sz="1800" b="1" i="1" dirty="0" smtClean="0"/>
                        <a:t>Price</a:t>
                      </a:r>
                      <a:endParaRPr lang="en-US" sz="1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Skimming or penetration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Penetration and dealing</a:t>
                      </a:r>
                      <a:endParaRPr lang="en-US" sz="1800" dirty="0"/>
                    </a:p>
                  </a:txBody>
                  <a:tcPr/>
                </a:tc>
              </a:tr>
              <a:tr h="477825">
                <a:tc>
                  <a:txBody>
                    <a:bodyPr/>
                    <a:lstStyle/>
                    <a:p>
                      <a:r>
                        <a:rPr lang="en-US" sz="1800" b="1" i="1" dirty="0" smtClean="0"/>
                        <a:t>Promotion</a:t>
                      </a:r>
                      <a:endParaRPr lang="en-US" sz="1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Inform, educate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Inform, educate</a:t>
                      </a:r>
                      <a:endParaRPr lang="en-US" sz="1800" dirty="0"/>
                    </a:p>
                  </a:txBody>
                  <a:tcPr/>
                </a:tc>
              </a:tr>
              <a:tr h="477825">
                <a:tc>
                  <a:txBody>
                    <a:bodyPr/>
                    <a:lstStyle/>
                    <a:p>
                      <a:r>
                        <a:rPr lang="en-US" sz="1800" b="1" i="1" dirty="0" smtClean="0"/>
                        <a:t>Place</a:t>
                      </a:r>
                      <a:endParaRPr lang="en-US" sz="1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Limited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Max outlets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Freeform 69"/>
          <p:cNvSpPr>
            <a:spLocks/>
          </p:cNvSpPr>
          <p:nvPr/>
        </p:nvSpPr>
        <p:spPr bwMode="auto">
          <a:xfrm>
            <a:off x="8253141" y="5210715"/>
            <a:ext cx="315912" cy="404084"/>
          </a:xfrm>
          <a:custGeom>
            <a:avLst/>
            <a:gdLst>
              <a:gd name="T0" fmla="*/ 1585578050 w 324"/>
              <a:gd name="T1" fmla="*/ 2147483647 h 403"/>
              <a:gd name="T2" fmla="*/ 2147483647 w 324"/>
              <a:gd name="T3" fmla="*/ 2147483647 h 403"/>
              <a:gd name="T4" fmla="*/ 2147483647 w 324"/>
              <a:gd name="T5" fmla="*/ 2147483647 h 403"/>
              <a:gd name="T6" fmla="*/ 2147483647 w 324"/>
              <a:gd name="T7" fmla="*/ 1860125073 h 403"/>
              <a:gd name="T8" fmla="*/ 2147483647 w 324"/>
              <a:gd name="T9" fmla="*/ 2147483647 h 403"/>
              <a:gd name="T10" fmla="*/ 2147483647 w 324"/>
              <a:gd name="T11" fmla="*/ 2147483647 h 403"/>
              <a:gd name="T12" fmla="*/ 2147483647 w 324"/>
              <a:gd name="T13" fmla="*/ 2147483647 h 403"/>
              <a:gd name="T14" fmla="*/ 2147483647 w 324"/>
              <a:gd name="T15" fmla="*/ 2147483647 h 403"/>
              <a:gd name="T16" fmla="*/ 2147483647 w 324"/>
              <a:gd name="T17" fmla="*/ 2147483647 h 403"/>
              <a:gd name="T18" fmla="*/ 2147483647 w 324"/>
              <a:gd name="T19" fmla="*/ 2147483647 h 403"/>
              <a:gd name="T20" fmla="*/ 2147483647 w 324"/>
              <a:gd name="T21" fmla="*/ 2147483647 h 403"/>
              <a:gd name="T22" fmla="*/ 2147483647 w 324"/>
              <a:gd name="T23" fmla="*/ 2147483647 h 403"/>
              <a:gd name="T24" fmla="*/ 1585578050 w 324"/>
              <a:gd name="T25" fmla="*/ 2147483647 h 40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4"/>
              <a:gd name="T40" fmla="*/ 0 h 403"/>
              <a:gd name="T41" fmla="*/ 324 w 324"/>
              <a:gd name="T42" fmla="*/ 403 h 40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4" h="403">
                <a:moveTo>
                  <a:pt x="8" y="363"/>
                </a:moveTo>
                <a:cubicBezTo>
                  <a:pt x="8" y="363"/>
                  <a:pt x="49" y="278"/>
                  <a:pt x="127" y="208"/>
                </a:cubicBezTo>
                <a:cubicBezTo>
                  <a:pt x="87" y="122"/>
                  <a:pt x="84" y="64"/>
                  <a:pt x="84" y="33"/>
                </a:cubicBezTo>
                <a:cubicBezTo>
                  <a:pt x="84" y="2"/>
                  <a:pt x="113" y="0"/>
                  <a:pt x="128" y="19"/>
                </a:cubicBezTo>
                <a:cubicBezTo>
                  <a:pt x="128" y="19"/>
                  <a:pt x="141" y="89"/>
                  <a:pt x="175" y="145"/>
                </a:cubicBezTo>
                <a:cubicBezTo>
                  <a:pt x="250" y="52"/>
                  <a:pt x="290" y="27"/>
                  <a:pt x="290" y="27"/>
                </a:cubicBezTo>
                <a:cubicBezTo>
                  <a:pt x="320" y="35"/>
                  <a:pt x="324" y="63"/>
                  <a:pt x="324" y="63"/>
                </a:cubicBezTo>
                <a:cubicBezTo>
                  <a:pt x="311" y="95"/>
                  <a:pt x="259" y="124"/>
                  <a:pt x="212" y="216"/>
                </a:cubicBezTo>
                <a:cubicBezTo>
                  <a:pt x="203" y="266"/>
                  <a:pt x="263" y="330"/>
                  <a:pt x="268" y="361"/>
                </a:cubicBezTo>
                <a:cubicBezTo>
                  <a:pt x="256" y="377"/>
                  <a:pt x="260" y="377"/>
                  <a:pt x="240" y="389"/>
                </a:cubicBezTo>
                <a:cubicBezTo>
                  <a:pt x="240" y="389"/>
                  <a:pt x="188" y="340"/>
                  <a:pt x="154" y="280"/>
                </a:cubicBezTo>
                <a:cubicBezTo>
                  <a:pt x="113" y="315"/>
                  <a:pt x="102" y="339"/>
                  <a:pt x="38" y="403"/>
                </a:cubicBezTo>
                <a:cubicBezTo>
                  <a:pt x="38" y="403"/>
                  <a:pt x="0" y="401"/>
                  <a:pt x="8" y="363"/>
                </a:cubicBezTo>
                <a:close/>
              </a:path>
            </a:pathLst>
          </a:custGeom>
          <a:solidFill>
            <a:srgbClr val="CC0000"/>
          </a:solidFill>
          <a:ln w="127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tIns="91440" bIns="91440" anchor="ctr"/>
          <a:lstStyle/>
          <a:p>
            <a:endParaRPr lang="en-US"/>
          </a:p>
        </p:txBody>
      </p:sp>
      <p:sp>
        <p:nvSpPr>
          <p:cNvPr id="8" name="Freeform 69"/>
          <p:cNvSpPr>
            <a:spLocks/>
          </p:cNvSpPr>
          <p:nvPr/>
        </p:nvSpPr>
        <p:spPr bwMode="auto">
          <a:xfrm>
            <a:off x="8253141" y="4008449"/>
            <a:ext cx="315912" cy="404084"/>
          </a:xfrm>
          <a:custGeom>
            <a:avLst/>
            <a:gdLst>
              <a:gd name="T0" fmla="*/ 1585578050 w 324"/>
              <a:gd name="T1" fmla="*/ 2147483647 h 403"/>
              <a:gd name="T2" fmla="*/ 2147483647 w 324"/>
              <a:gd name="T3" fmla="*/ 2147483647 h 403"/>
              <a:gd name="T4" fmla="*/ 2147483647 w 324"/>
              <a:gd name="T5" fmla="*/ 2147483647 h 403"/>
              <a:gd name="T6" fmla="*/ 2147483647 w 324"/>
              <a:gd name="T7" fmla="*/ 1860125073 h 403"/>
              <a:gd name="T8" fmla="*/ 2147483647 w 324"/>
              <a:gd name="T9" fmla="*/ 2147483647 h 403"/>
              <a:gd name="T10" fmla="*/ 2147483647 w 324"/>
              <a:gd name="T11" fmla="*/ 2147483647 h 403"/>
              <a:gd name="T12" fmla="*/ 2147483647 w 324"/>
              <a:gd name="T13" fmla="*/ 2147483647 h 403"/>
              <a:gd name="T14" fmla="*/ 2147483647 w 324"/>
              <a:gd name="T15" fmla="*/ 2147483647 h 403"/>
              <a:gd name="T16" fmla="*/ 2147483647 w 324"/>
              <a:gd name="T17" fmla="*/ 2147483647 h 403"/>
              <a:gd name="T18" fmla="*/ 2147483647 w 324"/>
              <a:gd name="T19" fmla="*/ 2147483647 h 403"/>
              <a:gd name="T20" fmla="*/ 2147483647 w 324"/>
              <a:gd name="T21" fmla="*/ 2147483647 h 403"/>
              <a:gd name="T22" fmla="*/ 2147483647 w 324"/>
              <a:gd name="T23" fmla="*/ 2147483647 h 403"/>
              <a:gd name="T24" fmla="*/ 1585578050 w 324"/>
              <a:gd name="T25" fmla="*/ 2147483647 h 40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4"/>
              <a:gd name="T40" fmla="*/ 0 h 403"/>
              <a:gd name="T41" fmla="*/ 324 w 324"/>
              <a:gd name="T42" fmla="*/ 403 h 40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4" h="403">
                <a:moveTo>
                  <a:pt x="8" y="363"/>
                </a:moveTo>
                <a:cubicBezTo>
                  <a:pt x="8" y="363"/>
                  <a:pt x="49" y="278"/>
                  <a:pt x="127" y="208"/>
                </a:cubicBezTo>
                <a:cubicBezTo>
                  <a:pt x="87" y="122"/>
                  <a:pt x="84" y="64"/>
                  <a:pt x="84" y="33"/>
                </a:cubicBezTo>
                <a:cubicBezTo>
                  <a:pt x="84" y="2"/>
                  <a:pt x="113" y="0"/>
                  <a:pt x="128" y="19"/>
                </a:cubicBezTo>
                <a:cubicBezTo>
                  <a:pt x="128" y="19"/>
                  <a:pt x="141" y="89"/>
                  <a:pt x="175" y="145"/>
                </a:cubicBezTo>
                <a:cubicBezTo>
                  <a:pt x="250" y="52"/>
                  <a:pt x="290" y="27"/>
                  <a:pt x="290" y="27"/>
                </a:cubicBezTo>
                <a:cubicBezTo>
                  <a:pt x="320" y="35"/>
                  <a:pt x="324" y="63"/>
                  <a:pt x="324" y="63"/>
                </a:cubicBezTo>
                <a:cubicBezTo>
                  <a:pt x="311" y="95"/>
                  <a:pt x="259" y="124"/>
                  <a:pt x="212" y="216"/>
                </a:cubicBezTo>
                <a:cubicBezTo>
                  <a:pt x="203" y="266"/>
                  <a:pt x="263" y="330"/>
                  <a:pt x="268" y="361"/>
                </a:cubicBezTo>
                <a:cubicBezTo>
                  <a:pt x="256" y="377"/>
                  <a:pt x="260" y="377"/>
                  <a:pt x="240" y="389"/>
                </a:cubicBezTo>
                <a:cubicBezTo>
                  <a:pt x="240" y="389"/>
                  <a:pt x="188" y="340"/>
                  <a:pt x="154" y="280"/>
                </a:cubicBezTo>
                <a:cubicBezTo>
                  <a:pt x="113" y="315"/>
                  <a:pt x="102" y="339"/>
                  <a:pt x="38" y="403"/>
                </a:cubicBezTo>
                <a:cubicBezTo>
                  <a:pt x="38" y="403"/>
                  <a:pt x="0" y="401"/>
                  <a:pt x="8" y="363"/>
                </a:cubicBezTo>
                <a:close/>
              </a:path>
            </a:pathLst>
          </a:custGeom>
          <a:solidFill>
            <a:srgbClr val="CC0000"/>
          </a:solidFill>
          <a:ln w="127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tIns="91440" bIns="91440" anchor="ctr"/>
          <a:lstStyle/>
          <a:p>
            <a:endParaRPr lang="en-US"/>
          </a:p>
        </p:txBody>
      </p:sp>
      <p:sp>
        <p:nvSpPr>
          <p:cNvPr id="9" name="Freeform 69"/>
          <p:cNvSpPr>
            <a:spLocks/>
          </p:cNvSpPr>
          <p:nvPr/>
        </p:nvSpPr>
        <p:spPr bwMode="auto">
          <a:xfrm>
            <a:off x="8253141" y="3408703"/>
            <a:ext cx="315912" cy="404084"/>
          </a:xfrm>
          <a:custGeom>
            <a:avLst/>
            <a:gdLst>
              <a:gd name="T0" fmla="*/ 1585578050 w 324"/>
              <a:gd name="T1" fmla="*/ 2147483647 h 403"/>
              <a:gd name="T2" fmla="*/ 2147483647 w 324"/>
              <a:gd name="T3" fmla="*/ 2147483647 h 403"/>
              <a:gd name="T4" fmla="*/ 2147483647 w 324"/>
              <a:gd name="T5" fmla="*/ 2147483647 h 403"/>
              <a:gd name="T6" fmla="*/ 2147483647 w 324"/>
              <a:gd name="T7" fmla="*/ 1860125073 h 403"/>
              <a:gd name="T8" fmla="*/ 2147483647 w 324"/>
              <a:gd name="T9" fmla="*/ 2147483647 h 403"/>
              <a:gd name="T10" fmla="*/ 2147483647 w 324"/>
              <a:gd name="T11" fmla="*/ 2147483647 h 403"/>
              <a:gd name="T12" fmla="*/ 2147483647 w 324"/>
              <a:gd name="T13" fmla="*/ 2147483647 h 403"/>
              <a:gd name="T14" fmla="*/ 2147483647 w 324"/>
              <a:gd name="T15" fmla="*/ 2147483647 h 403"/>
              <a:gd name="T16" fmla="*/ 2147483647 w 324"/>
              <a:gd name="T17" fmla="*/ 2147483647 h 403"/>
              <a:gd name="T18" fmla="*/ 2147483647 w 324"/>
              <a:gd name="T19" fmla="*/ 2147483647 h 403"/>
              <a:gd name="T20" fmla="*/ 2147483647 w 324"/>
              <a:gd name="T21" fmla="*/ 2147483647 h 403"/>
              <a:gd name="T22" fmla="*/ 2147483647 w 324"/>
              <a:gd name="T23" fmla="*/ 2147483647 h 403"/>
              <a:gd name="T24" fmla="*/ 1585578050 w 324"/>
              <a:gd name="T25" fmla="*/ 2147483647 h 40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4"/>
              <a:gd name="T40" fmla="*/ 0 h 403"/>
              <a:gd name="T41" fmla="*/ 324 w 324"/>
              <a:gd name="T42" fmla="*/ 403 h 40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4" h="403">
                <a:moveTo>
                  <a:pt x="8" y="363"/>
                </a:moveTo>
                <a:cubicBezTo>
                  <a:pt x="8" y="363"/>
                  <a:pt x="49" y="278"/>
                  <a:pt x="127" y="208"/>
                </a:cubicBezTo>
                <a:cubicBezTo>
                  <a:pt x="87" y="122"/>
                  <a:pt x="84" y="64"/>
                  <a:pt x="84" y="33"/>
                </a:cubicBezTo>
                <a:cubicBezTo>
                  <a:pt x="84" y="2"/>
                  <a:pt x="113" y="0"/>
                  <a:pt x="128" y="19"/>
                </a:cubicBezTo>
                <a:cubicBezTo>
                  <a:pt x="128" y="19"/>
                  <a:pt x="141" y="89"/>
                  <a:pt x="175" y="145"/>
                </a:cubicBezTo>
                <a:cubicBezTo>
                  <a:pt x="250" y="52"/>
                  <a:pt x="290" y="27"/>
                  <a:pt x="290" y="27"/>
                </a:cubicBezTo>
                <a:cubicBezTo>
                  <a:pt x="320" y="35"/>
                  <a:pt x="324" y="63"/>
                  <a:pt x="324" y="63"/>
                </a:cubicBezTo>
                <a:cubicBezTo>
                  <a:pt x="311" y="95"/>
                  <a:pt x="259" y="124"/>
                  <a:pt x="212" y="216"/>
                </a:cubicBezTo>
                <a:cubicBezTo>
                  <a:pt x="203" y="266"/>
                  <a:pt x="263" y="330"/>
                  <a:pt x="268" y="361"/>
                </a:cubicBezTo>
                <a:cubicBezTo>
                  <a:pt x="256" y="377"/>
                  <a:pt x="260" y="377"/>
                  <a:pt x="240" y="389"/>
                </a:cubicBezTo>
                <a:cubicBezTo>
                  <a:pt x="240" y="389"/>
                  <a:pt x="188" y="340"/>
                  <a:pt x="154" y="280"/>
                </a:cubicBezTo>
                <a:cubicBezTo>
                  <a:pt x="113" y="315"/>
                  <a:pt x="102" y="339"/>
                  <a:pt x="38" y="403"/>
                </a:cubicBezTo>
                <a:cubicBezTo>
                  <a:pt x="38" y="403"/>
                  <a:pt x="0" y="401"/>
                  <a:pt x="8" y="363"/>
                </a:cubicBezTo>
                <a:close/>
              </a:path>
            </a:pathLst>
          </a:custGeom>
          <a:solidFill>
            <a:srgbClr val="CC0000"/>
          </a:solidFill>
          <a:ln w="127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tIns="91440" bIns="91440" anchor="ctr"/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8287007" y="4577103"/>
            <a:ext cx="382852" cy="435504"/>
          </a:xfrm>
          <a:custGeom>
            <a:avLst/>
            <a:gdLst>
              <a:gd name="T0" fmla="*/ 2422 w 352"/>
              <a:gd name="T1" fmla="*/ 335280 h 380"/>
              <a:gd name="T2" fmla="*/ 94477 w 352"/>
              <a:gd name="T3" fmla="*/ 482600 h 380"/>
              <a:gd name="T4" fmla="*/ 159884 w 352"/>
              <a:gd name="T5" fmla="*/ 480060 h 380"/>
              <a:gd name="T6" fmla="*/ 426357 w 352"/>
              <a:gd name="T7" fmla="*/ 33020 h 380"/>
              <a:gd name="T8" fmla="*/ 358528 w 352"/>
              <a:gd name="T9" fmla="*/ 17780 h 380"/>
              <a:gd name="T10" fmla="*/ 123547 w 352"/>
              <a:gd name="T11" fmla="*/ 386080 h 380"/>
              <a:gd name="T12" fmla="*/ 33915 w 352"/>
              <a:gd name="T13" fmla="*/ 307340 h 380"/>
              <a:gd name="T14" fmla="*/ 2422 w 352"/>
              <a:gd name="T15" fmla="*/ 335280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rgbClr val="06C245"/>
          </a:solidFill>
          <a:ln w="9525" cap="flat" cmpd="sng">
            <a:solidFill>
              <a:srgbClr val="06C245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endParaRPr lang="en-US"/>
          </a:p>
        </p:txBody>
      </p:sp>
      <p:sp>
        <p:nvSpPr>
          <p:cNvPr id="12" name="Freeform 69"/>
          <p:cNvSpPr>
            <a:spLocks/>
          </p:cNvSpPr>
          <p:nvPr/>
        </p:nvSpPr>
        <p:spPr bwMode="auto">
          <a:xfrm>
            <a:off x="8287794" y="2866836"/>
            <a:ext cx="315912" cy="404084"/>
          </a:xfrm>
          <a:custGeom>
            <a:avLst/>
            <a:gdLst>
              <a:gd name="T0" fmla="*/ 1585578050 w 324"/>
              <a:gd name="T1" fmla="*/ 2147483647 h 403"/>
              <a:gd name="T2" fmla="*/ 2147483647 w 324"/>
              <a:gd name="T3" fmla="*/ 2147483647 h 403"/>
              <a:gd name="T4" fmla="*/ 2147483647 w 324"/>
              <a:gd name="T5" fmla="*/ 2147483647 h 403"/>
              <a:gd name="T6" fmla="*/ 2147483647 w 324"/>
              <a:gd name="T7" fmla="*/ 1860125073 h 403"/>
              <a:gd name="T8" fmla="*/ 2147483647 w 324"/>
              <a:gd name="T9" fmla="*/ 2147483647 h 403"/>
              <a:gd name="T10" fmla="*/ 2147483647 w 324"/>
              <a:gd name="T11" fmla="*/ 2147483647 h 403"/>
              <a:gd name="T12" fmla="*/ 2147483647 w 324"/>
              <a:gd name="T13" fmla="*/ 2147483647 h 403"/>
              <a:gd name="T14" fmla="*/ 2147483647 w 324"/>
              <a:gd name="T15" fmla="*/ 2147483647 h 403"/>
              <a:gd name="T16" fmla="*/ 2147483647 w 324"/>
              <a:gd name="T17" fmla="*/ 2147483647 h 403"/>
              <a:gd name="T18" fmla="*/ 2147483647 w 324"/>
              <a:gd name="T19" fmla="*/ 2147483647 h 403"/>
              <a:gd name="T20" fmla="*/ 2147483647 w 324"/>
              <a:gd name="T21" fmla="*/ 2147483647 h 403"/>
              <a:gd name="T22" fmla="*/ 2147483647 w 324"/>
              <a:gd name="T23" fmla="*/ 2147483647 h 403"/>
              <a:gd name="T24" fmla="*/ 1585578050 w 324"/>
              <a:gd name="T25" fmla="*/ 2147483647 h 40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4"/>
              <a:gd name="T40" fmla="*/ 0 h 403"/>
              <a:gd name="T41" fmla="*/ 324 w 324"/>
              <a:gd name="T42" fmla="*/ 403 h 40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4" h="403">
                <a:moveTo>
                  <a:pt x="8" y="363"/>
                </a:moveTo>
                <a:cubicBezTo>
                  <a:pt x="8" y="363"/>
                  <a:pt x="49" y="278"/>
                  <a:pt x="127" y="208"/>
                </a:cubicBezTo>
                <a:cubicBezTo>
                  <a:pt x="87" y="122"/>
                  <a:pt x="84" y="64"/>
                  <a:pt x="84" y="33"/>
                </a:cubicBezTo>
                <a:cubicBezTo>
                  <a:pt x="84" y="2"/>
                  <a:pt x="113" y="0"/>
                  <a:pt x="128" y="19"/>
                </a:cubicBezTo>
                <a:cubicBezTo>
                  <a:pt x="128" y="19"/>
                  <a:pt x="141" y="89"/>
                  <a:pt x="175" y="145"/>
                </a:cubicBezTo>
                <a:cubicBezTo>
                  <a:pt x="250" y="52"/>
                  <a:pt x="290" y="27"/>
                  <a:pt x="290" y="27"/>
                </a:cubicBezTo>
                <a:cubicBezTo>
                  <a:pt x="320" y="35"/>
                  <a:pt x="324" y="63"/>
                  <a:pt x="324" y="63"/>
                </a:cubicBezTo>
                <a:cubicBezTo>
                  <a:pt x="311" y="95"/>
                  <a:pt x="259" y="124"/>
                  <a:pt x="212" y="216"/>
                </a:cubicBezTo>
                <a:cubicBezTo>
                  <a:pt x="203" y="266"/>
                  <a:pt x="263" y="330"/>
                  <a:pt x="268" y="361"/>
                </a:cubicBezTo>
                <a:cubicBezTo>
                  <a:pt x="256" y="377"/>
                  <a:pt x="260" y="377"/>
                  <a:pt x="240" y="389"/>
                </a:cubicBezTo>
                <a:cubicBezTo>
                  <a:pt x="240" y="389"/>
                  <a:pt x="188" y="340"/>
                  <a:pt x="154" y="280"/>
                </a:cubicBezTo>
                <a:cubicBezTo>
                  <a:pt x="113" y="315"/>
                  <a:pt x="102" y="339"/>
                  <a:pt x="38" y="403"/>
                </a:cubicBezTo>
                <a:cubicBezTo>
                  <a:pt x="38" y="403"/>
                  <a:pt x="0" y="401"/>
                  <a:pt x="8" y="363"/>
                </a:cubicBezTo>
                <a:close/>
              </a:path>
            </a:pathLst>
          </a:custGeom>
          <a:solidFill>
            <a:srgbClr val="CC0000"/>
          </a:solidFill>
          <a:ln w="127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tIns="91440" bIns="91440" anchor="ctr"/>
          <a:lstStyle/>
          <a:p>
            <a:endParaRPr lang="en-US"/>
          </a:p>
        </p:txBody>
      </p:sp>
      <p:pic>
        <p:nvPicPr>
          <p:cNvPr id="13" name="Picture 12" descr="LogoFlyingPig9_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06" y="152718"/>
            <a:ext cx="1135269" cy="6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1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biggest little launch of the year</a:t>
            </a:r>
            <a:endParaRPr lang="en-US" dirty="0"/>
          </a:p>
        </p:txBody>
      </p:sp>
      <p:pic>
        <p:nvPicPr>
          <p:cNvPr id="7" name="Picture 6" descr="881206918405_0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4" y="1524318"/>
            <a:ext cx="7111575" cy="5333682"/>
          </a:xfrm>
          <a:prstGeom prst="rect">
            <a:avLst/>
          </a:prstGeom>
        </p:spPr>
      </p:pic>
      <p:pic>
        <p:nvPicPr>
          <p:cNvPr id="4" name="Picture 3" descr="LogoFlyingPig9_3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06" y="152718"/>
            <a:ext cx="1135269" cy="6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to a store near you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2133" y="3183467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 new Tostitos ads</a:t>
            </a:r>
            <a:endParaRPr lang="en-US" dirty="0"/>
          </a:p>
        </p:txBody>
      </p:sp>
      <p:pic>
        <p:nvPicPr>
          <p:cNvPr id="7" name="Picture 6" descr="155506918405_0_BG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9902"/>
            <a:ext cx="5387059" cy="4040294"/>
          </a:xfrm>
          <a:prstGeom prst="rect">
            <a:avLst/>
          </a:prstGeom>
        </p:spPr>
      </p:pic>
      <p:pic>
        <p:nvPicPr>
          <p:cNvPr id="9" name="Picture 8" descr="595326918405_0_BG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3075" y="2373712"/>
            <a:ext cx="4589469" cy="3442102"/>
          </a:xfrm>
          <a:prstGeom prst="rect">
            <a:avLst/>
          </a:prstGeom>
        </p:spPr>
      </p:pic>
      <p:pic>
        <p:nvPicPr>
          <p:cNvPr id="6" name="Picture 5" descr="LogoFlyingPig9_3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06" y="152718"/>
            <a:ext cx="1135269" cy="6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you’ll recognize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2000"/>
            <a:ext cx="7620000" cy="40941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Product Life Cycle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Branding Strategy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Brand Equity and Brand Personality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Product Re-positioning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Packaging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209" y="-365100"/>
            <a:ext cx="7544763" cy="1371600"/>
          </a:xfrm>
        </p:spPr>
        <p:txBody>
          <a:bodyPr/>
          <a:lstStyle/>
          <a:p>
            <a:r>
              <a:rPr lang="en-US" dirty="0" smtClean="0"/>
              <a:t>Tasting is believing</a:t>
            </a:r>
            <a:endParaRPr lang="en-US" dirty="0"/>
          </a:p>
        </p:txBody>
      </p:sp>
      <p:pic>
        <p:nvPicPr>
          <p:cNvPr id="5" name="Picture 4" descr="970895918405_0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27" y="1163122"/>
            <a:ext cx="7422469" cy="5566852"/>
          </a:xfrm>
          <a:prstGeom prst="rect">
            <a:avLst/>
          </a:prstGeom>
        </p:spPr>
      </p:pic>
      <p:pic>
        <p:nvPicPr>
          <p:cNvPr id="4" name="Picture 3" descr="LogoFlyingPig9_3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06" y="152718"/>
            <a:ext cx="1135269" cy="6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9630"/>
          <a:stretch/>
        </p:blipFill>
        <p:spPr>
          <a:xfrm>
            <a:off x="350069" y="1391528"/>
            <a:ext cx="8329714" cy="502098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20209" y="-365100"/>
            <a:ext cx="7544763" cy="1371600"/>
          </a:xfrm>
        </p:spPr>
        <p:txBody>
          <a:bodyPr/>
          <a:lstStyle/>
          <a:p>
            <a:r>
              <a:rPr lang="en-US" dirty="0" smtClean="0"/>
              <a:t>Making pigs fly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56721" y="45393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LogoFlyingPig9_3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06" y="152718"/>
            <a:ext cx="1135269" cy="6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553"/>
            <a:ext cx="6731004" cy="895540"/>
          </a:xfrm>
        </p:spPr>
        <p:txBody>
          <a:bodyPr>
            <a:normAutofit/>
          </a:bodyPr>
          <a:lstStyle/>
          <a:p>
            <a:r>
              <a:rPr lang="en-US" dirty="0" smtClean="0"/>
              <a:t>Lots of national </a:t>
            </a:r>
            <a:r>
              <a:rPr lang="en-US" dirty="0" err="1" smtClean="0"/>
              <a:t>pr</a:t>
            </a:r>
            <a:endParaRPr lang="en-US" dirty="0"/>
          </a:p>
        </p:txBody>
      </p:sp>
      <p:pic>
        <p:nvPicPr>
          <p:cNvPr id="4" name="Picture 3" descr="ELLEN_Show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95" y="1388699"/>
            <a:ext cx="7729708" cy="5153139"/>
          </a:xfrm>
          <a:prstGeom prst="rect">
            <a:avLst/>
          </a:prstGeom>
        </p:spPr>
      </p:pic>
      <p:pic>
        <p:nvPicPr>
          <p:cNvPr id="5" name="Picture 4" descr="LogoFlyingPig9_3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06" y="152718"/>
            <a:ext cx="1135269" cy="6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4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209675"/>
            <a:ext cx="7407275" cy="537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Picture 9" descr="http://www.popchips.com/wp-content/uploads/2011/10/homepage_slide_3-popchips-bags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993775"/>
            <a:ext cx="9429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 bwMode="gray">
          <a:xfrm>
            <a:off x="1903413" y="1228725"/>
            <a:ext cx="4932362" cy="4572000"/>
          </a:xfrm>
          <a:custGeom>
            <a:avLst/>
            <a:gdLst>
              <a:gd name="connsiteX0" fmla="*/ 0 w 3972394"/>
              <a:gd name="connsiteY0" fmla="*/ 4527030 h 4527030"/>
              <a:gd name="connsiteX1" fmla="*/ 989351 w 3972394"/>
              <a:gd name="connsiteY1" fmla="*/ 4257207 h 4527030"/>
              <a:gd name="connsiteX2" fmla="*/ 1933731 w 3972394"/>
              <a:gd name="connsiteY2" fmla="*/ 3627620 h 4527030"/>
              <a:gd name="connsiteX3" fmla="*/ 2908092 w 3972394"/>
              <a:gd name="connsiteY3" fmla="*/ 2233535 h 4527030"/>
              <a:gd name="connsiteX4" fmla="*/ 3972394 w 3972394"/>
              <a:gd name="connsiteY4" fmla="*/ 0 h 4527030"/>
              <a:gd name="connsiteX0" fmla="*/ 0 w 3972394"/>
              <a:gd name="connsiteY0" fmla="*/ 4527030 h 4527030"/>
              <a:gd name="connsiteX1" fmla="*/ 539646 w 3972394"/>
              <a:gd name="connsiteY1" fmla="*/ 4407109 h 4527030"/>
              <a:gd name="connsiteX2" fmla="*/ 989351 w 3972394"/>
              <a:gd name="connsiteY2" fmla="*/ 4257207 h 4527030"/>
              <a:gd name="connsiteX3" fmla="*/ 1933731 w 3972394"/>
              <a:gd name="connsiteY3" fmla="*/ 3627620 h 4527030"/>
              <a:gd name="connsiteX4" fmla="*/ 2908092 w 3972394"/>
              <a:gd name="connsiteY4" fmla="*/ 2233535 h 4527030"/>
              <a:gd name="connsiteX5" fmla="*/ 3972394 w 3972394"/>
              <a:gd name="connsiteY5" fmla="*/ 0 h 4527030"/>
              <a:gd name="connsiteX0" fmla="*/ 0 w 4931764"/>
              <a:gd name="connsiteY0" fmla="*/ 4572000 h 4572000"/>
              <a:gd name="connsiteX1" fmla="*/ 1499016 w 4931764"/>
              <a:gd name="connsiteY1" fmla="*/ 4407109 h 4572000"/>
              <a:gd name="connsiteX2" fmla="*/ 1948721 w 4931764"/>
              <a:gd name="connsiteY2" fmla="*/ 4257207 h 4572000"/>
              <a:gd name="connsiteX3" fmla="*/ 2893101 w 4931764"/>
              <a:gd name="connsiteY3" fmla="*/ 3627620 h 4572000"/>
              <a:gd name="connsiteX4" fmla="*/ 3867462 w 4931764"/>
              <a:gd name="connsiteY4" fmla="*/ 2233535 h 4572000"/>
              <a:gd name="connsiteX5" fmla="*/ 4931764 w 4931764"/>
              <a:gd name="connsiteY5" fmla="*/ 0 h 4572000"/>
              <a:gd name="connsiteX0" fmla="*/ 0 w 4931764"/>
              <a:gd name="connsiteY0" fmla="*/ 4572000 h 4572000"/>
              <a:gd name="connsiteX1" fmla="*/ 1049311 w 4931764"/>
              <a:gd name="connsiteY1" fmla="*/ 4482059 h 4572000"/>
              <a:gd name="connsiteX2" fmla="*/ 1948721 w 4931764"/>
              <a:gd name="connsiteY2" fmla="*/ 4257207 h 4572000"/>
              <a:gd name="connsiteX3" fmla="*/ 2893101 w 4931764"/>
              <a:gd name="connsiteY3" fmla="*/ 3627620 h 4572000"/>
              <a:gd name="connsiteX4" fmla="*/ 3867462 w 4931764"/>
              <a:gd name="connsiteY4" fmla="*/ 2233535 h 4572000"/>
              <a:gd name="connsiteX5" fmla="*/ 4931764 w 4931764"/>
              <a:gd name="connsiteY5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1764" h="4572000">
                <a:moveTo>
                  <a:pt x="0" y="4572000"/>
                </a:moveTo>
                <a:cubicBezTo>
                  <a:pt x="89941" y="4552013"/>
                  <a:pt x="884419" y="4527030"/>
                  <a:pt x="1049311" y="4482059"/>
                </a:cubicBezTo>
                <a:cubicBezTo>
                  <a:pt x="1214203" y="4437089"/>
                  <a:pt x="1641423" y="4399613"/>
                  <a:pt x="1948721" y="4257207"/>
                </a:cubicBezTo>
                <a:cubicBezTo>
                  <a:pt x="2256019" y="4114801"/>
                  <a:pt x="2573311" y="3964899"/>
                  <a:pt x="2893101" y="3627620"/>
                </a:cubicBezTo>
                <a:cubicBezTo>
                  <a:pt x="3212891" y="3290341"/>
                  <a:pt x="3527685" y="2838138"/>
                  <a:pt x="3867462" y="2233535"/>
                </a:cubicBezTo>
                <a:cubicBezTo>
                  <a:pt x="4207239" y="1628932"/>
                  <a:pt x="4569501" y="814466"/>
                  <a:pt x="4931764" y="0"/>
                </a:cubicBezTo>
              </a:path>
            </a:pathLst>
          </a:cu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5" descr="LogoFlyingPig9_3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71" y="3643313"/>
            <a:ext cx="1135269" cy="69629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320553"/>
            <a:ext cx="6731004" cy="8955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So, how did we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06573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But Guess what our sales plan was?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1265"/>
            <a:ext cx="7620000" cy="3734898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$80 Million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9258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98170" cy="1371600"/>
          </a:xfrm>
        </p:spPr>
        <p:txBody>
          <a:bodyPr/>
          <a:lstStyle/>
          <a:p>
            <a:r>
              <a:rPr lang="en-US" dirty="0" smtClean="0"/>
              <a:t>So, what went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Too much,</a:t>
            </a:r>
            <a:r>
              <a:rPr lang="en-US" dirty="0"/>
              <a:t> </a:t>
            </a:r>
            <a:r>
              <a:rPr lang="en-US" dirty="0" smtClean="0"/>
              <a:t>too soon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Year 1 product overpromised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Marketing mix out of line with business objectives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Corporate expectations out of line with reality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Truck drivers not incentivized to be patient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LogoFlyingPig9_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06" y="152718"/>
            <a:ext cx="1135269" cy="6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Manage expectations: 90% of new products fail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 patient: product life cycles take time to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Unite the team: lots of stakeholders can impact business results</a:t>
            </a:r>
            <a:endParaRPr lang="en-US" dirty="0"/>
          </a:p>
        </p:txBody>
      </p:sp>
      <p:pic>
        <p:nvPicPr>
          <p:cNvPr id="4" name="Picture 3" descr="LogoFlyingPig9_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06" y="152718"/>
            <a:ext cx="1135269" cy="6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general,               2 career paths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0" y="1777996"/>
            <a:ext cx="4465320" cy="4525963"/>
          </a:xfrm>
        </p:spPr>
        <p:txBody>
          <a:bodyPr>
            <a:normAutofit fontScale="92500"/>
          </a:bodyPr>
          <a:lstStyle/>
          <a:p>
            <a:r>
              <a:rPr lang="en-US" u="sng" dirty="0" smtClean="0"/>
              <a:t>Marketing Manager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Brand Strategy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Packaging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Communication &amp; Advertising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Media Planning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PR and Social Media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090160" y="1777996"/>
            <a:ext cx="3291840" cy="4525963"/>
          </a:xfrm>
        </p:spPr>
        <p:txBody>
          <a:bodyPr>
            <a:normAutofit fontScale="92500"/>
          </a:bodyPr>
          <a:lstStyle/>
          <a:p>
            <a:r>
              <a:rPr lang="en-US" u="sng" dirty="0" smtClean="0"/>
              <a:t>Brand Manager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Marketing Manager PLUS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Business tracking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P&amp;L responsibility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Product development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Cross-functional leadership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1879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12338" b="26132"/>
          <a:stretch/>
        </p:blipFill>
        <p:spPr>
          <a:xfrm>
            <a:off x="5181261" y="5220420"/>
            <a:ext cx="3302000" cy="1515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general,               2 career paths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0" y="1777996"/>
            <a:ext cx="4465320" cy="4525963"/>
          </a:xfrm>
        </p:spPr>
        <p:txBody>
          <a:bodyPr>
            <a:normAutofit/>
          </a:bodyPr>
          <a:lstStyle/>
          <a:p>
            <a:r>
              <a:rPr lang="en-US" u="sng" dirty="0" smtClean="0"/>
              <a:t>Marketing Manager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090160" y="1777996"/>
            <a:ext cx="3291840" cy="4525963"/>
          </a:xfrm>
        </p:spPr>
        <p:txBody>
          <a:bodyPr>
            <a:normAutofit/>
          </a:bodyPr>
          <a:lstStyle/>
          <a:p>
            <a:r>
              <a:rPr lang="en-US" u="sng" dirty="0" smtClean="0"/>
              <a:t>Brand Manager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22" y="3599880"/>
            <a:ext cx="1535702" cy="1535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28" y="2507279"/>
            <a:ext cx="1833432" cy="1833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970" y="2593913"/>
            <a:ext cx="1962307" cy="921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576" y="4178591"/>
            <a:ext cx="2374613" cy="940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06" y="4564527"/>
            <a:ext cx="2313305" cy="1062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897" y="2401610"/>
            <a:ext cx="1554967" cy="15549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128" y="5667619"/>
            <a:ext cx="2344302" cy="9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Day in the 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1819" cy="1371600"/>
          </a:xfrm>
        </p:spPr>
        <p:txBody>
          <a:bodyPr/>
          <a:lstStyle/>
          <a:p>
            <a:r>
              <a:rPr lang="en-US" dirty="0" smtClean="0"/>
              <a:t>Brand manager rotations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= expose you to as many parts of the business as possible through 12-18 month </a:t>
            </a:r>
            <a:r>
              <a:rPr lang="en-US" smtClean="0"/>
              <a:t>“rotations”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Big brands vs. little brands</a:t>
            </a:r>
          </a:p>
          <a:p>
            <a:r>
              <a:rPr lang="en-US" dirty="0" smtClean="0"/>
              <a:t>Brand management vs. portfolio management</a:t>
            </a:r>
          </a:p>
          <a:p>
            <a:r>
              <a:rPr lang="en-US" dirty="0" smtClean="0"/>
              <a:t>Consumer marketing vs. </a:t>
            </a:r>
            <a:r>
              <a:rPr lang="en-US" dirty="0"/>
              <a:t>s</a:t>
            </a:r>
            <a:r>
              <a:rPr lang="en-US" dirty="0" smtClean="0"/>
              <a:t>hopper marketing</a:t>
            </a:r>
          </a:p>
          <a:p>
            <a:r>
              <a:rPr lang="en-US" dirty="0" smtClean="0"/>
              <a:t>National/global marketing vs. regional marketing</a:t>
            </a:r>
          </a:p>
          <a:p>
            <a:r>
              <a:rPr lang="en-US" dirty="0" smtClean="0"/>
              <a:t>Innovation and new product development</a:t>
            </a:r>
          </a:p>
          <a:p>
            <a:r>
              <a:rPr lang="en-US" dirty="0" smtClean="0"/>
              <a:t>Consumer insights and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38533" cy="1371600"/>
          </a:xfrm>
        </p:spPr>
        <p:txBody>
          <a:bodyPr/>
          <a:lstStyle/>
          <a:p>
            <a:r>
              <a:rPr lang="en-US" dirty="0" smtClean="0"/>
              <a:t>Questions to ask yourself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 I like working with numbers?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 I want to learn general manager/entrepreneurial skills?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 I want to be heavily involved in communication strategies (vs. outsourcing to agencies)?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 I want to work closely with people from other functions (examples: Operations, R&amp;D)?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Ultimately, do I see myself as a CMO or a CEO?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Everything</a:t>
            </a:r>
            <a:br>
              <a:rPr lang="en-US" sz="8000" dirty="0" smtClean="0"/>
            </a:b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1781"/>
            <a:ext cx="7772400" cy="10668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What does a brand manager do?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076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2269675"/>
            <a:ext cx="7620000" cy="3856488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Manage the product lifecycle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Manage the brand</a:t>
            </a:r>
            <a:endParaRPr lang="en-US" sz="3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14666" cy="1371600"/>
          </a:xfrm>
        </p:spPr>
        <p:txBody>
          <a:bodyPr/>
          <a:lstStyle/>
          <a:p>
            <a:r>
              <a:rPr lang="en-US" dirty="0" smtClean="0"/>
              <a:t>You have 2 key jobs: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2773" y="497929"/>
            <a:ext cx="3982487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Typical daily tasks . . 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260" y="330200"/>
            <a:ext cx="4445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3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5184</TotalTime>
  <Words>1121</Words>
  <Application>Microsoft Office PowerPoint</Application>
  <PresentationFormat>On-screen Show (4:3)</PresentationFormat>
  <Paragraphs>218</Paragraphs>
  <Slides>62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Essential</vt:lpstr>
      <vt:lpstr>BRAND WARRIOR</vt:lpstr>
      <vt:lpstr>PowerPoint Presentation</vt:lpstr>
      <vt:lpstr>Introduction</vt:lpstr>
      <vt:lpstr>Today’s agenda</vt:lpstr>
      <vt:lpstr>Concepts you’ll recognize</vt:lpstr>
      <vt:lpstr>A Day in the life</vt:lpstr>
      <vt:lpstr>Everything </vt:lpstr>
      <vt:lpstr>You have 2 key jobs:</vt:lpstr>
      <vt:lpstr>Typical daily tasks . . .</vt:lpstr>
      <vt:lpstr>Track the business</vt:lpstr>
      <vt:lpstr>Refresh packaging</vt:lpstr>
      <vt:lpstr>Manage communications and promotions</vt:lpstr>
      <vt:lpstr>… From times square</vt:lpstr>
      <vt:lpstr>… To the weekly circular</vt:lpstr>
      <vt:lpstr>Launch new products</vt:lpstr>
      <vt:lpstr>Lead taskforce</vt:lpstr>
      <vt:lpstr>Whatever else it takes</vt:lpstr>
      <vt:lpstr>Your Success is measured by . . .</vt:lpstr>
      <vt:lpstr>Case study #1</vt:lpstr>
      <vt:lpstr>The situation (2010)</vt:lpstr>
      <vt:lpstr>4C Analysis</vt:lpstr>
      <vt:lpstr>Digging into company . . .</vt:lpstr>
      <vt:lpstr>According to consumers . . .</vt:lpstr>
      <vt:lpstr>Competition was a tale of two cities</vt:lpstr>
      <vt:lpstr>Plus, a big competitor in our own house</vt:lpstr>
      <vt:lpstr>Customers agreed . . .</vt:lpstr>
      <vt:lpstr>The problem</vt:lpstr>
      <vt:lpstr>The key insight</vt:lpstr>
      <vt:lpstr>What we did</vt:lpstr>
      <vt:lpstr>What we did</vt:lpstr>
      <vt:lpstr>PowerPoint Presentation</vt:lpstr>
      <vt:lpstr>PowerPoint Presentation</vt:lpstr>
      <vt:lpstr>Party!!!!!!</vt:lpstr>
      <vt:lpstr>Brand re-launch at fiesta bowl 2012</vt:lpstr>
      <vt:lpstr>New advertising</vt:lpstr>
      <vt:lpstr>What we did</vt:lpstr>
      <vt:lpstr>Updated packaging and enhanced product quality</vt:lpstr>
      <vt:lpstr>The results</vt:lpstr>
      <vt:lpstr>Lessons learned</vt:lpstr>
      <vt:lpstr>Case study #2 </vt:lpstr>
      <vt:lpstr>The challenge (2006)</vt:lpstr>
      <vt:lpstr>Healthy + Tasty</vt:lpstr>
      <vt:lpstr>How do you create a brand that resonates?</vt:lpstr>
      <vt:lpstr>The flat earth brand story</vt:lpstr>
      <vt:lpstr>Was this a good brand name?</vt:lpstr>
      <vt:lpstr>Lineup of new products</vt:lpstr>
      <vt:lpstr>Our introduction strategy:</vt:lpstr>
      <vt:lpstr>The biggest little launch of the year</vt:lpstr>
      <vt:lpstr>Coming to a store near you</vt:lpstr>
      <vt:lpstr>Tasting is believing</vt:lpstr>
      <vt:lpstr>Making pigs fly</vt:lpstr>
      <vt:lpstr>Lots of national pr</vt:lpstr>
      <vt:lpstr>PowerPoint Presentation</vt:lpstr>
      <vt:lpstr>But Guess what our sales plan was?</vt:lpstr>
      <vt:lpstr>So, what went wrong?</vt:lpstr>
      <vt:lpstr>Lessons learned</vt:lpstr>
      <vt:lpstr>careers</vt:lpstr>
      <vt:lpstr>In general,               2 career paths</vt:lpstr>
      <vt:lpstr>In general,               2 career paths</vt:lpstr>
      <vt:lpstr>Brand manager rotations</vt:lpstr>
      <vt:lpstr>Questions to ask yourself</vt:lpstr>
      <vt:lpstr>Q &amp; A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WARRIOR</dc:title>
  <dc:creator>Ellen Copaken</dc:creator>
  <cp:lastModifiedBy>morgan</cp:lastModifiedBy>
  <cp:revision>112</cp:revision>
  <dcterms:created xsi:type="dcterms:W3CDTF">2013-02-23T16:56:05Z</dcterms:created>
  <dcterms:modified xsi:type="dcterms:W3CDTF">2013-03-20T19:58:40Z</dcterms:modified>
</cp:coreProperties>
</file>